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4" r:id="rId6"/>
    <p:sldId id="269" r:id="rId7"/>
    <p:sldId id="275" r:id="rId8"/>
    <p:sldId id="270" r:id="rId9"/>
    <p:sldId id="272" r:id="rId10"/>
    <p:sldId id="262" r:id="rId11"/>
    <p:sldId id="263" r:id="rId12"/>
    <p:sldId id="276" r:id="rId13"/>
    <p:sldId id="278" r:id="rId14"/>
    <p:sldId id="279" r:id="rId15"/>
    <p:sldId id="277" r:id="rId16"/>
    <p:sldId id="264" r:id="rId17"/>
    <p:sldId id="273" r:id="rId18"/>
    <p:sldId id="266" r:id="rId19"/>
    <p:sldId id="268" r:id="rId20"/>
  </p:sldIdLst>
  <p:sldSz cx="9144000" cy="5143500" type="screen16x9"/>
  <p:notesSz cx="6858000" cy="9144000"/>
  <p:embeddedFontLst>
    <p:embeddedFont>
      <p:font typeface="Quattrocento Sans" panose="020B0604020202020204" charset="0"/>
      <p:regular r:id="rId22"/>
      <p:bold r:id="rId23"/>
      <p:italic r:id="rId24"/>
      <p:boldItalic r:id="rId25"/>
    </p:embeddedFont>
    <p:embeddedFont>
      <p:font typeface="Spartan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167638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445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5f89d27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5f89d27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What is the value you bring in?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Tool: Value Proposition Canvas</a:t>
            </a:r>
            <a:endParaRPr sz="15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982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5f89d27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5f89d27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(visual representation)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Screenshots (mockups) - Real world images/ the videos/ Diagrams/ Mockups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Service business (case studies/ before and after comparison)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07450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5f89d27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5f89d27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(visual representation)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Screenshots (mockups) - Real world images/ the videos/ Diagrams/ Mockups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Service business (case studies/ before and after comparison)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678680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5f89d27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5f89d27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(visual representation)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Screenshots (mockups) - Real world images/ the videos/ Diagrams/ Mockups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Service business (case studies/ before and after comparison)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198607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5f89d27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5f89d27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(visual representation)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Screenshots (mockups) - Real world images/ the videos/ Diagrams/ Mockups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Service business (case studies/ before and after comparison)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473877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25f89d27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25f89d27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(visual representation)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Screenshots (mockups) - Real world images/ the videos/ Diagrams/ Mockups</a:t>
            </a:r>
            <a:br>
              <a:rPr lang="en" sz="1500">
                <a:solidFill>
                  <a:srgbClr val="595959"/>
                </a:solidFill>
              </a:rPr>
            </a:br>
            <a:r>
              <a:rPr lang="en" sz="1500">
                <a:solidFill>
                  <a:srgbClr val="595959"/>
                </a:solidFill>
              </a:rPr>
              <a:t>Service business (case studies/ before and after comparison)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2878563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25f89d27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25f89d27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Direct/ indirect Competition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3074152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25f89d27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25f89d27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Operating Plan/ Business Plan/ Roadmap/ Product Roadmap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1979927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25f89d27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25f89d27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595959"/>
                </a:solidFill>
              </a:rPr>
              <a:t>Team: What do you do now + What you have done? (diverse background)</a:t>
            </a: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3453034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5f89d275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ge25f89d275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747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25f89d27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25f89d27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summary of what you do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526704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5f89d27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25f89d27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196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5f89d2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25f89d2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Solution is not a product. “How will you solve the problems”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40919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25f89d27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25f89d27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Solution is not a product. “How will you solve the problems”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3190977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25f89d27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25f89d27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Whose problem is it? Whom are you going to sell?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418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25f89d27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25f89d27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Whose problem is it? Whom are you going to sell?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792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25f89d27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25f89d27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Whose problem is it? Whom are you going to sell?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078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25f89d27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25f89d27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595959"/>
                </a:solidFill>
              </a:rPr>
              <a:t>Whose problem is it? Whom are you going to sell?</a:t>
            </a:r>
            <a:endParaRPr sz="15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53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1108200"/>
          </a:xfrm>
          <a:prstGeom prst="rect">
            <a:avLst/>
          </a:prstGeom>
          <a:solidFill>
            <a:srgbClr val="0E76BC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strike="noStrike" cap="none">
              <a:solidFill>
                <a:srgbClr val="0F9D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75" y="90925"/>
            <a:ext cx="3054487" cy="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24070" t="35974" r="37932" b="45097"/>
          <a:stretch/>
        </p:blipFill>
        <p:spPr>
          <a:xfrm>
            <a:off x="6680550" y="-1"/>
            <a:ext cx="2327025" cy="11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l="29909" t="15848" r="35537" b="46082"/>
          <a:stretch/>
        </p:blipFill>
        <p:spPr>
          <a:xfrm>
            <a:off x="4293400" y="21463"/>
            <a:ext cx="1013250" cy="11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0250" y="1681950"/>
            <a:ext cx="7428019" cy="3139000"/>
          </a:xfrm>
          <a:custGeom>
            <a:avLst/>
            <a:gdLst/>
            <a:ahLst/>
            <a:cxnLst/>
            <a:rect l="l" t="t" r="r" b="b"/>
            <a:pathLst>
              <a:path w="4244582" h="2085714" extrusionOk="0">
                <a:moveTo>
                  <a:pt x="0" y="0"/>
                </a:moveTo>
                <a:lnTo>
                  <a:pt x="4244582" y="0"/>
                </a:lnTo>
                <a:lnTo>
                  <a:pt x="4244582" y="2085714"/>
                </a:lnTo>
                <a:lnTo>
                  <a:pt x="0" y="20857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3"/>
          <p:cNvSpPr/>
          <p:nvPr/>
        </p:nvSpPr>
        <p:spPr>
          <a:xfrm>
            <a:off x="0" y="1998673"/>
            <a:ext cx="6833777" cy="2784428"/>
          </a:xfrm>
          <a:custGeom>
            <a:avLst/>
            <a:gdLst/>
            <a:ahLst/>
            <a:cxnLst/>
            <a:rect l="l" t="t" r="r" b="b"/>
            <a:pathLst>
              <a:path w="4244582" h="2085714" extrusionOk="0">
                <a:moveTo>
                  <a:pt x="0" y="0"/>
                </a:moveTo>
                <a:lnTo>
                  <a:pt x="4244582" y="0"/>
                </a:lnTo>
                <a:lnTo>
                  <a:pt x="4244582" y="2085714"/>
                </a:lnTo>
                <a:lnTo>
                  <a:pt x="0" y="20857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" name="Google Shape;60;p13"/>
          <p:cNvSpPr/>
          <p:nvPr/>
        </p:nvSpPr>
        <p:spPr>
          <a:xfrm>
            <a:off x="24" y="2173325"/>
            <a:ext cx="6252336" cy="1323824"/>
          </a:xfrm>
          <a:custGeom>
            <a:avLst/>
            <a:gdLst/>
            <a:ahLst/>
            <a:cxnLst/>
            <a:rect l="l" t="t" r="r" b="b"/>
            <a:pathLst>
              <a:path w="5413278" h="895989" extrusionOk="0">
                <a:moveTo>
                  <a:pt x="0" y="0"/>
                </a:moveTo>
                <a:lnTo>
                  <a:pt x="5413278" y="0"/>
                </a:lnTo>
                <a:lnTo>
                  <a:pt x="5413278" y="895989"/>
                </a:lnTo>
                <a:lnTo>
                  <a:pt x="0" y="895989"/>
                </a:lnTo>
                <a:close/>
              </a:path>
            </a:pathLst>
          </a:custGeom>
          <a:solidFill>
            <a:srgbClr val="D4E5B0">
              <a:alpha val="64709"/>
            </a:srgbClr>
          </a:solidFill>
          <a:ln>
            <a:noFill/>
          </a:ln>
        </p:spPr>
      </p:sp>
      <p:pic>
        <p:nvPicPr>
          <p:cNvPr id="61" name="Google Shape;61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24548" y="2228022"/>
            <a:ext cx="229368" cy="2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1053664" y="2266718"/>
            <a:ext cx="4717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1200" b="1" i="0" u="none" strike="noStrike" cap="none">
                <a:solidFill>
                  <a:srgbClr val="292929"/>
                </a:solidFill>
                <a:latin typeface="Spartan"/>
                <a:ea typeface="Spartan"/>
                <a:cs typeface="Spartan"/>
                <a:sym typeface="Spartan"/>
              </a:rPr>
              <a:t>ELECTRIC MOBILITY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3560389" y="2263118"/>
            <a:ext cx="6582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1200" b="1" i="0" u="none" strike="noStrike" cap="none">
                <a:solidFill>
                  <a:srgbClr val="292929"/>
                </a:solidFill>
                <a:latin typeface="Spartan"/>
                <a:ea typeface="Spartan"/>
                <a:cs typeface="Spartan"/>
                <a:sym typeface="Spartan"/>
              </a:rPr>
              <a:t>ENERGY STORAGE SYSTEM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41021" y="1323320"/>
            <a:ext cx="4897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292929"/>
                </a:solidFill>
                <a:latin typeface="Spartan"/>
                <a:ea typeface="Spartan"/>
                <a:cs typeface="Spartan"/>
                <a:sym typeface="Spartan"/>
              </a:rPr>
              <a:t>PDEU &amp; PDPU IIC BRINGS TO YOU 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83921" y="1617526"/>
            <a:ext cx="3847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300" b="1" i="0" u="none" strike="noStrike" cap="none">
                <a:solidFill>
                  <a:srgbClr val="81B117"/>
                </a:solidFill>
                <a:latin typeface="Spartan"/>
                <a:ea typeface="Spartan"/>
                <a:cs typeface="Spartan"/>
                <a:sym typeface="Spartan"/>
              </a:rPr>
              <a:t>LET'S HACK 4.0!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1861913" y="3549539"/>
            <a:ext cx="581973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Team No: 40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PS NO. : 01</a:t>
            </a:r>
            <a:endParaRPr sz="1800" b="1" dirty="0"/>
          </a:p>
          <a:p>
            <a:pPr lvl="0"/>
            <a:r>
              <a:rPr lang="en" sz="1800" b="1" dirty="0"/>
              <a:t>PS: </a:t>
            </a:r>
            <a:r>
              <a:rPr lang="en-US" sz="1800" b="1" dirty="0"/>
              <a:t>Prediction of Remaining Useful Live of EV </a:t>
            </a:r>
          </a:p>
          <a:p>
            <a:pPr lvl="0"/>
            <a:r>
              <a:rPr lang="en-US" sz="1800" b="1" dirty="0"/>
              <a:t>       Batteries using AI and ML algorithm</a:t>
            </a:r>
            <a:endParaRPr sz="1800" b="1" dirty="0"/>
          </a:p>
        </p:txBody>
      </p:sp>
      <p:sp>
        <p:nvSpPr>
          <p:cNvPr id="67" name="Google Shape;67;p13"/>
          <p:cNvSpPr txBox="1"/>
          <p:nvPr/>
        </p:nvSpPr>
        <p:spPr>
          <a:xfrm>
            <a:off x="1361513" y="2578250"/>
            <a:ext cx="5589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Pre-Finale/Finale</a:t>
            </a:r>
            <a:endParaRPr sz="3500" b="1" dirty="0"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7">
            <a:alphaModFix amt="25000"/>
          </a:blip>
          <a:srcRect r="25121"/>
          <a:stretch/>
        </p:blipFill>
        <p:spPr>
          <a:xfrm>
            <a:off x="5112221" y="2249641"/>
            <a:ext cx="1225431" cy="127245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7">
            <a:alphaModFix amt="25000"/>
          </a:blip>
          <a:srcRect r="25121"/>
          <a:stretch/>
        </p:blipFill>
        <p:spPr>
          <a:xfrm>
            <a:off x="20246" y="2173329"/>
            <a:ext cx="1225431" cy="127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8">
            <a:alphaModFix amt="20000"/>
          </a:blip>
          <a:srcRect t="8925" r="23088"/>
          <a:stretch/>
        </p:blipFill>
        <p:spPr>
          <a:xfrm>
            <a:off x="6317400" y="1098975"/>
            <a:ext cx="2826600" cy="367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Unique Value Proposition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035" y="666164"/>
            <a:ext cx="5363872" cy="37759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IN" dirty="0"/>
              <a:t>We have made a perfectly running and ready-to-use prototype that predicts the Remaining Useful Life(RUL) of EV battery using different AI algorithms.</a:t>
            </a:r>
          </a:p>
          <a:p>
            <a:pPr marL="285750" indent="-285750">
              <a:spcAft>
                <a:spcPts val="1200"/>
              </a:spcAft>
            </a:pPr>
            <a:r>
              <a:rPr lang="en-IN" dirty="0"/>
              <a:t>Algorithms used: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IN" dirty="0"/>
              <a:t>SVM(Support Vector Machine)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IN" dirty="0" err="1"/>
              <a:t>XGBoost</a:t>
            </a:r>
            <a:r>
              <a:rPr lang="en-IN" dirty="0"/>
              <a:t>(Extreme Gradient Boost)</a:t>
            </a:r>
          </a:p>
          <a:p>
            <a:pPr marL="342900">
              <a:spcAft>
                <a:spcPts val="1200"/>
              </a:spcAft>
              <a:buFont typeface="+mj-lt"/>
              <a:buAutoNum type="arabicPeriod"/>
            </a:pPr>
            <a:r>
              <a:rPr lang="en-IN" dirty="0"/>
              <a:t>RVM(Relevance Vector Machine)</a:t>
            </a:r>
          </a:p>
          <a:p>
            <a:pPr marL="342900">
              <a:spcAft>
                <a:spcPts val="1200"/>
              </a:spcAft>
            </a:pPr>
            <a:r>
              <a:rPr lang="en-IN" dirty="0"/>
              <a:t>Best Algorithm: RVM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25" name="Google Shape;125;p20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 Information Slide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939913" y="1623923"/>
            <a:ext cx="7349831" cy="2735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25" name="Google Shape;125;p20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 Information Slide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F40D00-27B6-4930-9478-B2719AEE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23547" y="675170"/>
            <a:ext cx="7096905" cy="39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01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939913" y="1623923"/>
            <a:ext cx="7349831" cy="2735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25" name="Google Shape;125;p20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 Information Slide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F40D00-27B6-4930-9478-B2719AEE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23547" y="675170"/>
            <a:ext cx="7096905" cy="399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4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939913" y="1623923"/>
            <a:ext cx="7349831" cy="2735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25" name="Google Shape;125;p20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 Information Slide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F40D00-27B6-4930-9478-B2719AEE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023547" y="685070"/>
            <a:ext cx="7096905" cy="398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452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939913" y="1623923"/>
            <a:ext cx="7349831" cy="27356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25" name="Google Shape;125;p20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 Information Slide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F40D00-27B6-4930-9478-B2719AEE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3" y="675170"/>
            <a:ext cx="7887573" cy="39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Competition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0" y="135603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Aft>
                <a:spcPts val="1200"/>
              </a:spcAft>
            </a:pP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265582" y="1195252"/>
            <a:ext cx="574136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Previously, researchers have tried to predict Remaining Useful life(RUL) of EV batteries using different methods.</a:t>
            </a:r>
          </a:p>
          <a:p>
            <a:endParaRPr lang="en-IN" sz="20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However, a product identifying the RUL of batteries hasn’t been made yet on a commercial scale.</a:t>
            </a:r>
          </a:p>
          <a:p>
            <a:endParaRPr lang="en-IN" sz="20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/>
                </a:solidFill>
              </a:rPr>
              <a:t>We have developed a unique product that solves a major issue of the industry</a:t>
            </a:r>
            <a:r>
              <a:rPr lang="en-IN" sz="2000" dirty="0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Business Plan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00" y="900164"/>
            <a:ext cx="6427304" cy="3561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153915-9D88-4E80-95EA-A44E695D613A}"/>
              </a:ext>
            </a:extLst>
          </p:cNvPr>
          <p:cNvSpPr txBox="1"/>
          <p:nvPr/>
        </p:nvSpPr>
        <p:spPr>
          <a:xfrm>
            <a:off x="4803407" y="1341478"/>
            <a:ext cx="235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Simplistic User experience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E1C06-9868-4ED0-932F-AB1D09067B66}"/>
              </a:ext>
            </a:extLst>
          </p:cNvPr>
          <p:cNvSpPr txBox="1"/>
          <p:nvPr/>
        </p:nvSpPr>
        <p:spPr>
          <a:xfrm>
            <a:off x="5037588" y="1841626"/>
            <a:ext cx="292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to get features for prediction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E2108-BFE6-4B9B-8031-6343023633A9}"/>
              </a:ext>
            </a:extLst>
          </p:cNvPr>
          <p:cNvSpPr txBox="1"/>
          <p:nvPr/>
        </p:nvSpPr>
        <p:spPr>
          <a:xfrm>
            <a:off x="5236839" y="2299087"/>
            <a:ext cx="272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Maintaining Batteries with ease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DACB8-B091-4DC2-8A95-5F70D649C16B}"/>
              </a:ext>
            </a:extLst>
          </p:cNvPr>
          <p:cNvSpPr txBox="1"/>
          <p:nvPr/>
        </p:nvSpPr>
        <p:spPr>
          <a:xfrm>
            <a:off x="5515066" y="2662148"/>
            <a:ext cx="252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battery usage due to upsurge in EV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ADD19A-D13E-43A7-BE15-DFA706D8BE45}"/>
              </a:ext>
            </a:extLst>
          </p:cNvPr>
          <p:cNvSpPr txBox="1"/>
          <p:nvPr/>
        </p:nvSpPr>
        <p:spPr>
          <a:xfrm>
            <a:off x="5836872" y="3179632"/>
            <a:ext cx="266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Easy-to-use battery monitoring service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94870-030C-4FF0-AC2B-A5DBD7075169}"/>
              </a:ext>
            </a:extLst>
          </p:cNvPr>
          <p:cNvSpPr txBox="1"/>
          <p:nvPr/>
        </p:nvSpPr>
        <p:spPr>
          <a:xfrm>
            <a:off x="6102034" y="3698113"/>
            <a:ext cx="272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 and Industrial battery owners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0461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accen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61" y="750979"/>
            <a:ext cx="6798366" cy="38652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 amt="20000"/>
          </a:blip>
          <a:srcRect l="22486" b="47290"/>
          <a:stretch/>
        </p:blipFill>
        <p:spPr>
          <a:xfrm>
            <a:off x="0" y="0"/>
            <a:ext cx="3180420" cy="213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 amt="20000"/>
          </a:blip>
          <a:srcRect l="9114" t="11782" r="13185" b="2277"/>
          <a:stretch/>
        </p:blipFill>
        <p:spPr>
          <a:xfrm>
            <a:off x="9879" y="1663181"/>
            <a:ext cx="3187918" cy="347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 amt="20000"/>
          </a:blip>
          <a:srcRect t="10687" r="23500" b="691"/>
          <a:stretch/>
        </p:blipFill>
        <p:spPr>
          <a:xfrm>
            <a:off x="5942759" y="-2679"/>
            <a:ext cx="3188850" cy="364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4999624" y="831663"/>
            <a:ext cx="868919" cy="81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5">
            <a:alphaModFix amt="20000"/>
          </a:blip>
          <a:srcRect t="12441" r="5598"/>
          <a:stretch/>
        </p:blipFill>
        <p:spPr>
          <a:xfrm>
            <a:off x="4941506" y="10715"/>
            <a:ext cx="1176317" cy="64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 amt="20000"/>
          </a:blip>
          <a:srcRect t="60552" r="52223" b="6547"/>
          <a:stretch/>
        </p:blipFill>
        <p:spPr>
          <a:xfrm>
            <a:off x="6971290" y="3668943"/>
            <a:ext cx="2171118" cy="14745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5"/>
          <p:cNvGrpSpPr/>
          <p:nvPr/>
        </p:nvGrpSpPr>
        <p:grpSpPr>
          <a:xfrm>
            <a:off x="0" y="1647150"/>
            <a:ext cx="9144173" cy="1849630"/>
            <a:chOff x="972716" y="15"/>
            <a:chExt cx="24384462" cy="4932347"/>
          </a:xfrm>
        </p:grpSpPr>
        <p:sp>
          <p:nvSpPr>
            <p:cNvPr id="172" name="Google Shape;172;p25"/>
            <p:cNvSpPr/>
            <p:nvPr/>
          </p:nvSpPr>
          <p:spPr>
            <a:xfrm>
              <a:off x="972716" y="15"/>
              <a:ext cx="24384462" cy="4932347"/>
            </a:xfrm>
            <a:custGeom>
              <a:avLst/>
              <a:gdLst/>
              <a:ahLst/>
              <a:cxnLst/>
              <a:rect l="l" t="t" r="r" b="b"/>
              <a:pathLst>
                <a:path w="7674103" h="1251071" extrusionOk="0">
                  <a:moveTo>
                    <a:pt x="0" y="0"/>
                  </a:moveTo>
                  <a:lnTo>
                    <a:pt x="7674103" y="0"/>
                  </a:lnTo>
                  <a:lnTo>
                    <a:pt x="7674103" y="1251071"/>
                  </a:lnTo>
                  <a:lnTo>
                    <a:pt x="0" y="1251071"/>
                  </a:lnTo>
                  <a:close/>
                </a:path>
              </a:pathLst>
            </a:custGeom>
            <a:solidFill>
              <a:srgbClr val="0E76BC"/>
            </a:solidFill>
            <a:ln>
              <a:noFill/>
            </a:ln>
          </p:spPr>
        </p:sp>
        <p:sp>
          <p:nvSpPr>
            <p:cNvPr id="173" name="Google Shape;173;p25"/>
            <p:cNvSpPr txBox="1"/>
            <p:nvPr/>
          </p:nvSpPr>
          <p:spPr>
            <a:xfrm>
              <a:off x="5120080" y="1295248"/>
              <a:ext cx="16089300" cy="20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9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lang="en" sz="5000" b="1" i="0" u="none" strike="noStrike" cap="non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THANK YOU!</a:t>
              </a:r>
              <a:endParaRPr sz="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25"/>
          <p:cNvSpPr/>
          <p:nvPr/>
        </p:nvSpPr>
        <p:spPr>
          <a:xfrm>
            <a:off x="8720516" y="3513702"/>
            <a:ext cx="423375" cy="344500"/>
          </a:xfrm>
          <a:custGeom>
            <a:avLst/>
            <a:gdLst/>
            <a:ahLst/>
            <a:cxnLst/>
            <a:rect l="l" t="t" r="r" b="b"/>
            <a:pathLst>
              <a:path w="2352085" h="1913890" extrusionOk="0">
                <a:moveTo>
                  <a:pt x="0" y="0"/>
                </a:moveTo>
                <a:lnTo>
                  <a:pt x="2352085" y="0"/>
                </a:lnTo>
                <a:lnTo>
                  <a:pt x="2352085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5" name="Google Shape;175;p25"/>
          <p:cNvSpPr/>
          <p:nvPr/>
        </p:nvSpPr>
        <p:spPr>
          <a:xfrm>
            <a:off x="7019623" y="3608952"/>
            <a:ext cx="423375" cy="344500"/>
          </a:xfrm>
          <a:custGeom>
            <a:avLst/>
            <a:gdLst/>
            <a:ahLst/>
            <a:cxnLst/>
            <a:rect l="l" t="t" r="r" b="b"/>
            <a:pathLst>
              <a:path w="2352085" h="1913890" extrusionOk="0">
                <a:moveTo>
                  <a:pt x="0" y="0"/>
                </a:moveTo>
                <a:lnTo>
                  <a:pt x="2352085" y="0"/>
                </a:lnTo>
                <a:lnTo>
                  <a:pt x="2352085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6" name="Google Shape;176;p25"/>
          <p:cNvPicPr preferRelativeResize="0"/>
          <p:nvPr/>
        </p:nvPicPr>
        <p:blipFill rotWithShape="1">
          <a:blip r:embed="rId6">
            <a:alphaModFix amt="25000"/>
          </a:blip>
          <a:srcRect r="25121"/>
          <a:stretch/>
        </p:blipFill>
        <p:spPr>
          <a:xfrm>
            <a:off x="-524623" y="4794949"/>
            <a:ext cx="1225431" cy="127245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2554731" y="3780640"/>
            <a:ext cx="618179" cy="808892"/>
          </a:xfrm>
          <a:custGeom>
            <a:avLst/>
            <a:gdLst/>
            <a:ahLst/>
            <a:cxnLst/>
            <a:rect l="l" t="t" r="r" b="b"/>
            <a:pathLst>
              <a:path w="3434327" h="4493846" extrusionOk="0">
                <a:moveTo>
                  <a:pt x="0" y="0"/>
                </a:moveTo>
                <a:lnTo>
                  <a:pt x="3434327" y="0"/>
                </a:lnTo>
                <a:lnTo>
                  <a:pt x="3434327" y="4493846"/>
                </a:lnTo>
                <a:lnTo>
                  <a:pt x="0" y="44938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8" name="Google Shape;178;p25"/>
          <p:cNvSpPr/>
          <p:nvPr/>
        </p:nvSpPr>
        <p:spPr>
          <a:xfrm>
            <a:off x="2760370" y="4128654"/>
            <a:ext cx="618179" cy="808892"/>
          </a:xfrm>
          <a:custGeom>
            <a:avLst/>
            <a:gdLst/>
            <a:ahLst/>
            <a:cxnLst/>
            <a:rect l="l" t="t" r="r" b="b"/>
            <a:pathLst>
              <a:path w="3434327" h="4493846" extrusionOk="0">
                <a:moveTo>
                  <a:pt x="0" y="0"/>
                </a:moveTo>
                <a:lnTo>
                  <a:pt x="3434327" y="0"/>
                </a:lnTo>
                <a:lnTo>
                  <a:pt x="3434327" y="4493846"/>
                </a:lnTo>
                <a:lnTo>
                  <a:pt x="0" y="44938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 amt="20000"/>
          </a:blip>
          <a:srcRect b="36244"/>
          <a:stretch/>
        </p:blipFill>
        <p:spPr>
          <a:xfrm>
            <a:off x="2862813" y="4630132"/>
            <a:ext cx="854447" cy="51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5">
            <a:alphaModFix amt="20000"/>
          </a:blip>
          <a:srcRect/>
          <a:stretch/>
        </p:blipFill>
        <p:spPr>
          <a:xfrm>
            <a:off x="2517716" y="3780640"/>
            <a:ext cx="1232966" cy="73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6">
            <a:alphaModFix amt="25000"/>
          </a:blip>
          <a:srcRect r="29859" b="9436"/>
          <a:stretch/>
        </p:blipFill>
        <p:spPr>
          <a:xfrm>
            <a:off x="3717260" y="4425271"/>
            <a:ext cx="712841" cy="71558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2291146" y="3219954"/>
            <a:ext cx="4593000" cy="45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212784" y="1152474"/>
            <a:ext cx="8805319" cy="3267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6000" dirty="0"/>
              <a:t>PORTEND 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We predict, You benefit</a:t>
            </a:r>
            <a:endParaRPr dirty="0"/>
          </a:p>
        </p:txBody>
      </p:sp>
      <p:sp>
        <p:nvSpPr>
          <p:cNvPr id="77" name="Google Shape;77;p14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Name/ Tagline of the Idea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dirty="0"/>
              <a:t>Most electric vehicles use lithium-ion batteries as energy storage system. As this battery technology shows degradation during service life, lifetime analyses are of interest to understand aging phenomena and to optimize batteries and their </a:t>
            </a:r>
            <a:r>
              <a:rPr lang="en-US"/>
              <a:t>operation.</a:t>
            </a:r>
          </a:p>
          <a:p>
            <a:pPr marL="114300" indent="0">
              <a:buNone/>
            </a:pPr>
            <a:endParaRPr lang="en-US" dirty="0"/>
          </a:p>
          <a:p>
            <a:pPr lvl="0"/>
            <a:r>
              <a:rPr lang="en-US" dirty="0"/>
              <a:t>Remaining Useful Life(RUL) of EV batteries is predicted so that we can replace these batteries before total breakdown and hence increasing the reliability of vehicle.</a:t>
            </a:r>
          </a:p>
          <a:p>
            <a:pPr marL="114300" indent="0">
              <a:buNone/>
            </a:pPr>
            <a:endParaRPr lang="en-US" dirty="0"/>
          </a:p>
          <a:p>
            <a:pPr marL="285750" lvl="0" indent="-285750">
              <a:spcAft>
                <a:spcPts val="1200"/>
              </a:spcAft>
            </a:pPr>
            <a:endParaRPr lang="en-US" dirty="0"/>
          </a:p>
          <a:p>
            <a:pPr marL="285750" lvl="0" indent="-285750">
              <a:spcAft>
                <a:spcPts val="1200"/>
              </a:spcAft>
            </a:pPr>
            <a:endParaRPr lang="en-US" dirty="0"/>
          </a:p>
          <a:p>
            <a:pPr marL="285750" indent="-285750">
              <a:spcAft>
                <a:spcPts val="1200"/>
              </a:spcAft>
            </a:pPr>
            <a:endParaRPr dirty="0"/>
          </a:p>
        </p:txBody>
      </p:sp>
      <p:sp>
        <p:nvSpPr>
          <p:cNvPr id="85" name="Google Shape;85;p15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Problem(s) Being Addressed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178279" y="785362"/>
            <a:ext cx="7147274" cy="59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93" name="Google Shape;93;p16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Solution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148" name="Picture 4" descr="https://cdn.discordapp.com/attachments/851156716745785354/861366314353557504/flowchart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2" y="1215142"/>
            <a:ext cx="5917096" cy="33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974450" y="95225"/>
            <a:ext cx="519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Solution</a:t>
            </a:r>
            <a:endParaRPr sz="1400" b="0" i="0" u="none" strike="noStrike" cap="none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" name="Portend">
            <a:hlinkClick r:id="" action="ppaction://media"/>
            <a:extLst>
              <a:ext uri="{FF2B5EF4-FFF2-40B4-BE49-F238E27FC236}">
                <a16:creationId xmlns:a16="http://schemas.microsoft.com/office/drawing/2014/main" id="{9D830FCE-C756-4707-8AC2-542989D7C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6221" y="750042"/>
            <a:ext cx="6971557" cy="392150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3814B-A9DD-4EB5-8D81-2E39E9036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605451" y="108294"/>
            <a:ext cx="5726063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 dirty="0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Core Customers</a:t>
            </a:r>
            <a:endParaRPr sz="1400" b="0" i="0" u="none" strike="noStrike" cap="none" dirty="0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67" y="984336"/>
            <a:ext cx="7134359" cy="34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605451" y="108294"/>
            <a:ext cx="5726063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700" b="1" dirty="0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Core Customers</a:t>
            </a:r>
            <a:endParaRPr sz="1400" b="0" i="0" u="none" strike="noStrike" cap="none" dirty="0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70" name="Picture 2" descr="Electric Vehicle Battery Market Size, Share, Analysi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552" y="1064743"/>
            <a:ext cx="5642136" cy="317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79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600638" y="106727"/>
            <a:ext cx="5616795" cy="70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SzPts val="2400"/>
            </a:pPr>
            <a:r>
              <a:rPr lang="en-IN" sz="2700" b="1" dirty="0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Market Analysis</a:t>
            </a:r>
            <a:endParaRPr lang="en-IN" sz="2700" dirty="0">
              <a:solidFill>
                <a:srgbClr val="0F75BC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052" name="Picture 4" descr="https://cdn.discordapp.com/attachments/851156716745785354/861306956475269120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38" y="1067943"/>
            <a:ext cx="5566913" cy="24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111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0" y="4774212"/>
            <a:ext cx="9144000" cy="36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Let’s Hack 4.0: Electric Mobility and Energy Storage Systems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600638" y="106727"/>
            <a:ext cx="5616795" cy="70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SzPts val="2400"/>
            </a:pPr>
            <a:r>
              <a:rPr lang="en-IN" sz="2700" b="1" dirty="0">
                <a:solidFill>
                  <a:srgbClr val="0F75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Market Analysis</a:t>
            </a:r>
            <a:endParaRPr lang="en-IN" sz="2700" dirty="0">
              <a:solidFill>
                <a:srgbClr val="0F75BC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 dirty="0">
              <a:solidFill>
                <a:srgbClr val="0F75B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070150" y="580025"/>
            <a:ext cx="4936800" cy="68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098" name="Picture 2" descr="https://cdn.discordapp.com/attachments/851156716745785354/861263259336179752/electric-vehicles-battery-market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909" y="806889"/>
            <a:ext cx="3615033" cy="221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51782" y="3165714"/>
            <a:ext cx="689825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Factors impacting the Electric Vehicle Battery market and favoring us: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Rising demand for zero emission vehicles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Reduction in costs of EV battery system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Public charging infrastructure has seen a significant growth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Governments are taking a lot of initiatives to promote use of EV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282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818</Words>
  <Application>Microsoft Office PowerPoint</Application>
  <PresentationFormat>On-screen Show (16:9)</PresentationFormat>
  <Paragraphs>91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Quattrocento Sans</vt:lpstr>
      <vt:lpstr>Arial</vt:lpstr>
      <vt:lpstr>Spartan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Yug Thakkar</dc:creator>
  <cp:lastModifiedBy>Divy Patel</cp:lastModifiedBy>
  <cp:revision>31</cp:revision>
  <dcterms:modified xsi:type="dcterms:W3CDTF">2021-07-05T04:05:45Z</dcterms:modified>
</cp:coreProperties>
</file>